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3" r:id="rId3"/>
    <p:sldId id="284" r:id="rId4"/>
    <p:sldId id="262" r:id="rId5"/>
    <p:sldId id="263" r:id="rId6"/>
    <p:sldId id="289" r:id="rId7"/>
    <p:sldId id="264" r:id="rId8"/>
    <p:sldId id="268" r:id="rId9"/>
    <p:sldId id="261" r:id="rId10"/>
    <p:sldId id="265" r:id="rId11"/>
    <p:sldId id="267" r:id="rId12"/>
    <p:sldId id="290" r:id="rId13"/>
    <p:sldId id="269" r:id="rId14"/>
    <p:sldId id="28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2" autoAdjust="0"/>
    <p:restoredTop sz="94660"/>
  </p:normalViewPr>
  <p:slideViewPr>
    <p:cSldViewPr>
      <p:cViewPr varScale="1">
        <p:scale>
          <a:sx n="68" d="100"/>
          <a:sy n="68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0C0A3-753C-484C-AA44-3815F0C196F6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7E950-53C8-480D-8647-22A9E258E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F1A4-6219-40DD-A0D3-E5ACA3B36C60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86EB9-48A5-4475-8726-987BE3D56D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F1F02-5E4F-4713-965C-3439115E0D3F}" type="slidenum">
              <a:rPr lang="en-US" smtClean="0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258" y="4344170"/>
            <a:ext cx="5481484" cy="4114800"/>
          </a:xfrm>
          <a:noFill/>
          <a:ln/>
        </p:spPr>
        <p:txBody>
          <a:bodyPr lIns="88870" tIns="44435" rIns="88870" bIns="44435"/>
          <a:lstStyle/>
          <a:p>
            <a:pPr eaLnBrk="1" hangingPunct="1"/>
            <a:r>
              <a:rPr lang="en-US">
                <a:latin typeface="Arial" charset="0"/>
              </a:rPr>
              <a:t>Notes on SL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AEA85-DB19-4F31-9357-50424A586B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471F3-F1BD-4CA3-8247-ABA2773FC1BA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0761A-A27C-4E54-AE49-0346F71744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mccormick5@valenciacollege.edu" TargetMode="External"/><Relationship Id="rId2" Type="http://schemas.openxmlformats.org/officeDocument/2006/relationships/hyperlink" Target="mailto:lbass11@valenciacolleg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schachel@valenciacolleg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W3uwkZFd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arrysclipart.com/barrysclipart.com/showphoto.php?photo=27440&amp;size=big&amp;papass=&amp;sort=1&amp;thecat=19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shirt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90600"/>
            <a:ext cx="6400800" cy="509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32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East Campus SL Organization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r>
              <a:rPr lang="en-US" sz="3100" dirty="0"/>
              <a:t>Dean of Learning Support – Leonard Bass</a:t>
            </a:r>
          </a:p>
          <a:p>
            <a:pPr eaLnBrk="1" hangingPunct="1"/>
            <a:r>
              <a:rPr lang="en-US" sz="3100" dirty="0"/>
              <a:t>SL Campus Coordinators - </a:t>
            </a:r>
            <a:r>
              <a:rPr lang="en-US" sz="2900" dirty="0"/>
              <a:t>Jennifer Adams &amp; Robert Schachel</a:t>
            </a:r>
          </a:p>
          <a:p>
            <a:r>
              <a:rPr lang="en-US" sz="3000" dirty="0"/>
              <a:t>SL Faculty </a:t>
            </a:r>
            <a:endParaRPr lang="en-US" sz="2800" dirty="0"/>
          </a:p>
          <a:p>
            <a:r>
              <a:rPr lang="en-US" sz="3000" dirty="0"/>
              <a:t>25-30 SL Leaders</a:t>
            </a:r>
          </a:p>
          <a:p>
            <a:pPr lvl="2"/>
            <a:r>
              <a:rPr lang="en-US" sz="2600" dirty="0"/>
              <a:t>1 SL Leader assisting the coordinators</a:t>
            </a:r>
          </a:p>
          <a:p>
            <a:r>
              <a:rPr lang="en-US" sz="3000" dirty="0"/>
              <a:t>750-1200 students enrolled in SL courses each term</a:t>
            </a:r>
          </a:p>
          <a:p>
            <a:pPr lvl="2"/>
            <a:r>
              <a:rPr lang="en-US" sz="2600" dirty="0"/>
              <a:t>30-40% participate in SL sessions</a:t>
            </a:r>
          </a:p>
          <a:p>
            <a:pPr marL="667512" lvl="2" indent="0">
              <a:buNone/>
            </a:pPr>
            <a:endParaRPr lang="en-US" sz="2600" dirty="0"/>
          </a:p>
          <a:p>
            <a:r>
              <a:rPr lang="en-US" sz="3400" dirty="0"/>
              <a:t>SL Headquarters 4-216</a:t>
            </a:r>
          </a:p>
          <a:p>
            <a:pPr lvl="1">
              <a:buFont typeface="Arial" charset="0"/>
              <a:buChar char="•"/>
            </a:pPr>
            <a:r>
              <a:rPr lang="en-US" sz="2900" dirty="0"/>
              <a:t>Holds resources for leaders to research and prepare for effective sessions</a:t>
            </a:r>
          </a:p>
          <a:p>
            <a:pPr lvl="1">
              <a:buFont typeface="Arial" charset="0"/>
              <a:buChar char="•"/>
            </a:pPr>
            <a:r>
              <a:rPr lang="en-US" sz="2900" dirty="0"/>
              <a:t>Hosts biweekly leader trainings</a:t>
            </a:r>
          </a:p>
          <a:p>
            <a:pPr lvl="1">
              <a:buFont typeface="Arial" charset="0"/>
              <a:buChar char="•"/>
            </a:pPr>
            <a:r>
              <a:rPr lang="en-US" sz="2900" dirty="0"/>
              <a:t>Houses up to 4 concurrent SL sessions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b="1" dirty="0">
                <a:latin typeface="+mn-lt"/>
              </a:rPr>
              <a:t>SL Data Highlights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4582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Success Rates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For students enrolled in SL section:</a:t>
            </a:r>
          </a:p>
          <a:p>
            <a:pPr lvl="1" eaLnBrk="1" hangingPunct="1"/>
            <a:r>
              <a:rPr lang="en-US" dirty="0">
                <a:solidFill>
                  <a:schemeClr val="tx2"/>
                </a:solidFill>
              </a:rPr>
              <a:t>With attendance in 1+ SL session:</a:t>
            </a:r>
          </a:p>
          <a:p>
            <a:r>
              <a:rPr lang="en-US" sz="3000" dirty="0"/>
              <a:t>Student participation in SL sections (&gt;33%)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sz="3000" dirty="0">
                <a:solidFill>
                  <a:schemeClr val="accent1"/>
                </a:solidFill>
              </a:rPr>
              <a:t>Persistence</a:t>
            </a:r>
            <a:endParaRPr lang="en-US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648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How can advising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Inform students about the program</a:t>
            </a:r>
          </a:p>
          <a:p>
            <a:r>
              <a:rPr lang="en-US" dirty="0"/>
              <a:t>Distribute program literature </a:t>
            </a:r>
          </a:p>
          <a:p>
            <a:r>
              <a:rPr lang="en-US" dirty="0"/>
              <a:t>Help students find SL classes</a:t>
            </a:r>
          </a:p>
          <a:p>
            <a:r>
              <a:rPr lang="en-US" dirty="0"/>
              <a:t>Remind students to leave room in their schedules for sessions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Look out for future SL Leaders</a:t>
            </a:r>
          </a:p>
          <a:p>
            <a:r>
              <a:rPr lang="en-US" dirty="0"/>
              <a:t>Provide possible candidates with an application or coordinator contact info</a:t>
            </a:r>
          </a:p>
        </p:txBody>
      </p:sp>
    </p:spTree>
    <p:extLst>
      <p:ext uri="{BB962C8B-B14F-4D97-AF65-F5344CB8AC3E}">
        <p14:creationId xmlns:p14="http://schemas.microsoft.com/office/powerpoint/2010/main" val="504420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39615" y="762000"/>
            <a:ext cx="8305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latin typeface="+mn-lt"/>
              </a:rPr>
              <a:t>What prospective SL students need to know: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905000"/>
            <a:ext cx="5333999" cy="4343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dirty="0"/>
              <a:t>SL assisted sections can be found in the class schedule search (not Atlas registration)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SL is free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SL Sessions are typically held the hour before or the hour after class, so leave this time open in your schedule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/>
              <a:t>SL sessions are voluntary (for the most part)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1425" t="8989" r="40623" b="5337"/>
          <a:stretch/>
        </p:blipFill>
        <p:spPr bwMode="auto">
          <a:xfrm>
            <a:off x="5562600" y="1676400"/>
            <a:ext cx="3205089" cy="48627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Learning generations growth: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Supplemental Learning Leaders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Tutors:</a:t>
            </a:r>
          </a:p>
          <a:p>
            <a:pPr algn="ctr">
              <a:buNone/>
            </a:pPr>
            <a:r>
              <a:rPr lang="en-US" dirty="0"/>
              <a:t>SPA, Math Support Center, Communications Center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Lab Assistants, Public School Teachers</a:t>
            </a:r>
          </a:p>
          <a:p>
            <a:pPr algn="ctr">
              <a:buNone/>
            </a:pPr>
            <a:r>
              <a:rPr lang="en-US" dirty="0"/>
              <a:t>(with AA degree)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Adjunct Professors (with Bachelor’s or Master’s)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419600" y="243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3886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419600" y="5334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endParaRPr lang="en-US" sz="2400" u="sng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Leonard Bass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Dean of Learning Support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	Email: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lbass11@valenciacollege.edu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Phone: x2745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Jennifer Adams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East Campus SL Coordinator, Math Faculty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	Email: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jmccormick5@valenciacollege.edu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Phone: x2023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Robert Schachel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East Campus SL Coordinator,  Communications Faculty                                                  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Email: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rschachel@valenciacollege.edu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Phone: x2634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2000" dirty="0">
                <a:solidFill>
                  <a:srgbClr val="006666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>
              <a:solidFill>
                <a:srgbClr val="0066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025" y="838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SL Leadership – contact us!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Supplemental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/>
              <a:t>What is SL?</a:t>
            </a:r>
          </a:p>
          <a:p>
            <a:pPr lvl="1"/>
            <a:r>
              <a:rPr lang="en-US" dirty="0"/>
              <a:t>Program Description</a:t>
            </a:r>
          </a:p>
          <a:p>
            <a:pPr lvl="1"/>
            <a:r>
              <a:rPr lang="en-US" dirty="0"/>
              <a:t>East Campus Organization</a:t>
            </a:r>
          </a:p>
          <a:p>
            <a:r>
              <a:rPr lang="en-US" dirty="0"/>
              <a:t>Who can take advantage? And how?</a:t>
            </a:r>
          </a:p>
          <a:p>
            <a:pPr lvl="1"/>
            <a:r>
              <a:rPr lang="en-US" dirty="0"/>
              <a:t>Students – Class Schedule Search</a:t>
            </a:r>
          </a:p>
          <a:p>
            <a:pPr lvl="1"/>
            <a:r>
              <a:rPr lang="en-US" dirty="0"/>
              <a:t>Leaders – Faculty recommendations</a:t>
            </a:r>
          </a:p>
          <a:p>
            <a:pPr lvl="1"/>
            <a:r>
              <a:rPr lang="en-US" dirty="0"/>
              <a:t>Faculty – approved course, identify candidate</a:t>
            </a:r>
          </a:p>
          <a:p>
            <a:r>
              <a:rPr lang="en-US" dirty="0"/>
              <a:t>Why promote SL?</a:t>
            </a:r>
          </a:p>
          <a:p>
            <a:pPr lvl="1"/>
            <a:r>
              <a:rPr lang="en-US" dirty="0"/>
              <a:t>East Campus Success Data </a:t>
            </a:r>
          </a:p>
          <a:p>
            <a:pPr lvl="1"/>
            <a:r>
              <a:rPr lang="en-US" dirty="0"/>
              <a:t>What students like about SL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7"/>
          <a:stretch/>
        </p:blipFill>
        <p:spPr>
          <a:xfrm>
            <a:off x="6369148" y="1447800"/>
            <a:ext cx="2286000" cy="26204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942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Supplemental Learning (SL)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/>
              <a:t>SL assisted courses provide students with a trained peer mentor.  The SL Leader acts as a model student in class and leads group study sessions outside of class.</a:t>
            </a:r>
          </a:p>
          <a:p>
            <a:pPr>
              <a:buNone/>
            </a:pPr>
            <a:r>
              <a:rPr lang="en-US" sz="2800" dirty="0"/>
              <a:t>&lt;iframe width="560" height="315" </a:t>
            </a:r>
            <a:r>
              <a:rPr lang="en-US" sz="2800" dirty="0" err="1"/>
              <a:t>src</a:t>
            </a:r>
            <a:r>
              <a:rPr lang="en-US" sz="2800" dirty="0"/>
              <a:t>="https://www.youtube.com/embed/9W3uwkZFdcA" </a:t>
            </a:r>
            <a:r>
              <a:rPr lang="en-US" sz="2800" dirty="0" err="1"/>
              <a:t>frameborder</a:t>
            </a:r>
            <a:r>
              <a:rPr lang="en-US" sz="2800" dirty="0"/>
              <a:t>="0" </a:t>
            </a:r>
            <a:r>
              <a:rPr lang="en-US" sz="2800" dirty="0" err="1"/>
              <a:t>allowfullscreen</a:t>
            </a:r>
            <a:r>
              <a:rPr lang="en-US" sz="2800" dirty="0"/>
              <a:t>&gt;&lt;/iframe&gt;</a:t>
            </a:r>
          </a:p>
          <a:p>
            <a:pPr>
              <a:buNone/>
            </a:pPr>
            <a:endParaRPr lang="en-US" sz="2800" dirty="0"/>
          </a:p>
          <a:p>
            <a:r>
              <a:rPr lang="en-US" u="sng" dirty="0">
                <a:hlinkClick r:id="rId2"/>
              </a:rPr>
              <a:t>https://www.youtube.com/watch?v=9W3uwkZFdcA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597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dirty="0">
                <a:latin typeface="+mn-lt"/>
              </a:rPr>
              <a:t>Characteristics of Supplemental Learning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64770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Form of peer mentoring.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Students attend SL sessions voluntarily.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Designed to assist students with both content and study skills.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SL Leaders are students who have demonstrated success in the targeted courses.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Targets front door courses.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en-US" sz="2400" dirty="0"/>
          </a:p>
        </p:txBody>
      </p:sp>
      <p:pic>
        <p:nvPicPr>
          <p:cNvPr id="8196" name="Picture 4" descr="MCPE03230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75546" y="3886200"/>
            <a:ext cx="2639854" cy="1295400"/>
          </a:xfr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SL Leaders are more than just tutors!!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Leaders participate in all course lectures as a model student.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Leaders take notes and complete most assignments and tests with enrolled students.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Leaders conduct 2 SL sessions outside of class each week.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Leaders use learning theories, methods of peer mentoring, and collaborative learning to help students become independent learners.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800" dirty="0"/>
              <a:t>Leaders have </a:t>
            </a:r>
            <a:r>
              <a:rPr lang="en-US" sz="2800" dirty="0" err="1"/>
              <a:t>experiental</a:t>
            </a:r>
            <a:r>
              <a:rPr lang="en-US" sz="2800" dirty="0"/>
              <a:t> knowledge of their SL professor’s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SL Leaders are more than just tutors!!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Leaders have experiential knowledge of succeeding in the course with this professor</a:t>
            </a:r>
          </a:p>
          <a:p>
            <a:pPr lvl="1"/>
            <a:r>
              <a:rPr lang="en-US" sz="2200" dirty="0"/>
              <a:t>Classroom management</a:t>
            </a:r>
          </a:p>
          <a:p>
            <a:pPr lvl="1"/>
            <a:r>
              <a:rPr lang="en-US" sz="2200" dirty="0"/>
              <a:t>Assignment expectations</a:t>
            </a:r>
          </a:p>
          <a:p>
            <a:pPr lvl="1"/>
            <a:r>
              <a:rPr lang="en-US" sz="2200" dirty="0"/>
              <a:t>Methods</a:t>
            </a:r>
          </a:p>
          <a:p>
            <a:r>
              <a:rPr lang="en-US" sz="2400" dirty="0"/>
              <a:t>Leaders meet with their SL professor regularly to plan for sessions</a:t>
            </a:r>
          </a:p>
          <a:p>
            <a:pPr lvl="1"/>
            <a:r>
              <a:rPr lang="en-US" sz="2200" dirty="0"/>
              <a:t>Difficult concepts</a:t>
            </a:r>
          </a:p>
          <a:p>
            <a:pPr lvl="1"/>
            <a:r>
              <a:rPr lang="en-US" sz="2200" dirty="0"/>
              <a:t>Learning activities</a:t>
            </a:r>
          </a:p>
          <a:p>
            <a:r>
              <a:rPr lang="en-US" sz="2400" dirty="0"/>
              <a:t>Leaders are embedded in the course</a:t>
            </a:r>
          </a:p>
          <a:p>
            <a:pPr lvl="1"/>
            <a:r>
              <a:rPr lang="en-US" sz="2200" dirty="0"/>
              <a:t>Aware of current lessons</a:t>
            </a:r>
          </a:p>
          <a:p>
            <a:pPr lvl="1"/>
            <a:r>
              <a:rPr lang="en-US" sz="2200" dirty="0"/>
              <a:t>Assignment deadlines</a:t>
            </a:r>
          </a:p>
          <a:p>
            <a:endParaRPr lang="en-US" dirty="0"/>
          </a:p>
        </p:txBody>
      </p:sp>
      <p:pic>
        <p:nvPicPr>
          <p:cNvPr id="4" name="Picture 5" descr="j02975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42038" y="4191001"/>
            <a:ext cx="2741245" cy="21558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297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latin typeface="+mn-lt"/>
              </a:rPr>
              <a:t>What happens in SL sessions?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Leaders: </a:t>
            </a:r>
          </a:p>
          <a:p>
            <a:pPr eaLnBrk="1" hangingPunct="1"/>
            <a:r>
              <a:rPr lang="en-US" dirty="0"/>
              <a:t>facilitate learning activities</a:t>
            </a:r>
          </a:p>
          <a:p>
            <a:pPr eaLnBrk="1" hangingPunct="1"/>
            <a:r>
              <a:rPr lang="en-US" dirty="0"/>
              <a:t>model study skills</a:t>
            </a:r>
          </a:p>
          <a:p>
            <a:pPr eaLnBrk="1" hangingPunct="1"/>
            <a:r>
              <a:rPr lang="en-US" dirty="0"/>
              <a:t>provide organizational strategies</a:t>
            </a:r>
          </a:p>
          <a:p>
            <a:pPr eaLnBrk="1" hangingPunct="1"/>
            <a:r>
              <a:rPr lang="en-US" dirty="0"/>
              <a:t>guide group study sessions</a:t>
            </a:r>
          </a:p>
          <a:p>
            <a:pPr eaLnBrk="1" hangingPunct="1"/>
            <a:r>
              <a:rPr lang="en-US" dirty="0"/>
              <a:t>lead review sessions</a:t>
            </a:r>
          </a:p>
          <a:p>
            <a:pPr eaLnBrk="1" hangingPunct="1"/>
            <a:r>
              <a:rPr lang="en-US" dirty="0"/>
              <a:t>encourage the use of resources</a:t>
            </a:r>
          </a:p>
          <a:p>
            <a:pPr eaLnBrk="1" hangingPunct="1"/>
            <a:r>
              <a:rPr lang="en-US" dirty="0"/>
              <a:t>offer leadership for all students</a:t>
            </a:r>
          </a:p>
          <a:p>
            <a:pPr eaLnBrk="1" hangingPunct="1"/>
            <a:endParaRPr lang="en-US" dirty="0"/>
          </a:p>
        </p:txBody>
      </p:sp>
      <p:pic>
        <p:nvPicPr>
          <p:cNvPr id="4" name="Picture 6" descr="1student23-me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191000"/>
            <a:ext cx="266700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4375" y="685800"/>
            <a:ext cx="83058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+mn-lt"/>
              </a:rPr>
              <a:t>What students say they like about SL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877175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Extra help with questions.</a:t>
            </a:r>
          </a:p>
          <a:p>
            <a:pPr>
              <a:lnSpc>
                <a:spcPct val="80000"/>
              </a:lnSpc>
            </a:pPr>
            <a:r>
              <a:rPr lang="en-US" dirty="0"/>
              <a:t>I</a:t>
            </a:r>
            <a:r>
              <a:rPr lang="en-US" sz="2600" dirty="0"/>
              <a:t>n-depth study/review of information.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Individual attention.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Convenient sessions.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Leader can offer a different style than the classroom instructor.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Less intimidating atmosphere.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Leader understands the pressures of being a student.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Leader sits through the class with them.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Sessions are “fun” and “upbeat”.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Sessions are optional.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1139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4400" b="1" dirty="0">
                <a:latin typeface="+mn-lt"/>
              </a:rPr>
              <a:t>Supplemental Learning Courses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15428"/>
            <a:ext cx="4343400" cy="472440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3500" dirty="0">
              <a:solidFill>
                <a:srgbClr val="00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500" u="sng" dirty="0">
                <a:solidFill>
                  <a:schemeClr val="tx2"/>
                </a:solidFill>
              </a:rPr>
              <a:t>Mathematics</a:t>
            </a:r>
            <a:endParaRPr lang="en-US" sz="3500" u="sng" dirty="0">
              <a:solidFill>
                <a:srgbClr val="003300"/>
              </a:solidFill>
            </a:endParaRPr>
          </a:p>
          <a:p>
            <a:pPr eaLnBrk="1" hangingPunct="1"/>
            <a:r>
              <a:rPr lang="en-US" sz="3000" dirty="0">
                <a:solidFill>
                  <a:schemeClr val="accent1"/>
                </a:solidFill>
              </a:rPr>
              <a:t>Intermediate Algebra (MAT 1033c)</a:t>
            </a:r>
          </a:p>
          <a:p>
            <a:pPr eaLnBrk="1" hangingPunct="1"/>
            <a:r>
              <a:rPr lang="en-US" sz="3000" dirty="0">
                <a:solidFill>
                  <a:schemeClr val="accent1"/>
                </a:solidFill>
              </a:rPr>
              <a:t>Algebra Intensive (MAT 1033c/MAC 1105)</a:t>
            </a:r>
          </a:p>
          <a:p>
            <a:pPr eaLnBrk="1" hangingPunct="1"/>
            <a:r>
              <a:rPr lang="en-US" sz="3000" dirty="0">
                <a:solidFill>
                  <a:schemeClr val="accent1"/>
                </a:solidFill>
              </a:rPr>
              <a:t>Introductory Statistics (STA 1001c)</a:t>
            </a:r>
          </a:p>
          <a:p>
            <a:pPr eaLnBrk="1" hangingPunct="1"/>
            <a:r>
              <a:rPr lang="en-US" sz="3000" dirty="0">
                <a:solidFill>
                  <a:schemeClr val="accent1"/>
                </a:solidFill>
              </a:rPr>
              <a:t>College Math (MGF 1106)</a:t>
            </a:r>
          </a:p>
          <a:p>
            <a:pPr eaLnBrk="1" hangingPunct="1"/>
            <a:endParaRPr lang="en-US" sz="3000" dirty="0">
              <a:solidFill>
                <a:schemeClr val="accent1"/>
              </a:solidFill>
            </a:endParaRPr>
          </a:p>
          <a:p>
            <a:pPr marL="0" indent="0" algn="ctr" eaLnBrk="1" hangingPunct="1">
              <a:buNone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</a:rPr>
              <a:t>Sciences</a:t>
            </a:r>
          </a:p>
          <a:p>
            <a:pPr eaLnBrk="1" hangingPunct="1"/>
            <a:r>
              <a:rPr lang="en-US" sz="3000" dirty="0">
                <a:solidFill>
                  <a:schemeClr val="accent1"/>
                </a:solidFill>
              </a:rPr>
              <a:t>Biology I (BSC 1010c)</a:t>
            </a:r>
          </a:p>
          <a:p>
            <a:pPr eaLnBrk="1" hangingPunct="1"/>
            <a:endParaRPr lang="en-US" sz="3000" dirty="0">
              <a:solidFill>
                <a:schemeClr val="accent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729496"/>
            <a:ext cx="4038600" cy="406717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endParaRPr lang="en-US" sz="3500" dirty="0">
              <a:solidFill>
                <a:srgbClr val="00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500" u="sng" dirty="0">
                <a:solidFill>
                  <a:schemeClr val="tx2"/>
                </a:solidFill>
              </a:rPr>
              <a:t>Communications</a:t>
            </a:r>
            <a:endParaRPr lang="en-US" sz="3000" dirty="0">
              <a:solidFill>
                <a:schemeClr val="accent1"/>
              </a:solidFill>
            </a:endParaRPr>
          </a:p>
          <a:p>
            <a:pPr eaLnBrk="1" hangingPunct="1"/>
            <a:r>
              <a:rPr lang="en-US" sz="3000" dirty="0">
                <a:solidFill>
                  <a:schemeClr val="accent1"/>
                </a:solidFill>
              </a:rPr>
              <a:t>Freshman Comp I (ENC 1101)</a:t>
            </a:r>
          </a:p>
          <a:p>
            <a:r>
              <a:rPr lang="en-US" sz="3000" dirty="0">
                <a:solidFill>
                  <a:schemeClr val="accent1"/>
                </a:solidFill>
              </a:rPr>
              <a:t>Freshman Comp II (ENC 1102)</a:t>
            </a:r>
          </a:p>
          <a:p>
            <a:r>
              <a:rPr lang="en-US" sz="3000" dirty="0">
                <a:solidFill>
                  <a:schemeClr val="accent1"/>
                </a:solidFill>
              </a:rPr>
              <a:t>Advanced Comp for Nonnative Speakers (EAP 1640)</a:t>
            </a:r>
          </a:p>
          <a:p>
            <a:pPr eaLnBrk="1" hangingPunct="1">
              <a:buFont typeface="Wingdings" pitchFamily="2" charset="2"/>
              <a:buNone/>
            </a:pPr>
            <a:endParaRPr lang="en-US" sz="3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772</TotalTime>
  <Words>694</Words>
  <Application>Microsoft Office PowerPoint</Application>
  <PresentationFormat>On-screen Show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Wingdings</vt:lpstr>
      <vt:lpstr>Wingdings 2</vt:lpstr>
      <vt:lpstr>Flow</vt:lpstr>
      <vt:lpstr>PowerPoint Presentation</vt:lpstr>
      <vt:lpstr>Supplemental Learning</vt:lpstr>
      <vt:lpstr>Supplemental Learning (SL)</vt:lpstr>
      <vt:lpstr>Characteristics of Supplemental Learning</vt:lpstr>
      <vt:lpstr>SL Leaders are more than just tutors!!</vt:lpstr>
      <vt:lpstr>SL Leaders are more than just tutors!!</vt:lpstr>
      <vt:lpstr>What happens in SL sessions?</vt:lpstr>
      <vt:lpstr>What students say they like about SL</vt:lpstr>
      <vt:lpstr>Supplemental Learning Courses</vt:lpstr>
      <vt:lpstr>East Campus SL Organization</vt:lpstr>
      <vt:lpstr>SL Data Highlights</vt:lpstr>
      <vt:lpstr>How can advising help?</vt:lpstr>
      <vt:lpstr>What prospective SL students need to know:</vt:lpstr>
      <vt:lpstr>Learning generations growth:</vt:lpstr>
      <vt:lpstr>PowerPoint Presentation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Information Technology</dc:creator>
  <cp:lastModifiedBy>Jennifer Adams</cp:lastModifiedBy>
  <cp:revision>123</cp:revision>
  <dcterms:created xsi:type="dcterms:W3CDTF">2009-02-18T17:40:22Z</dcterms:created>
  <dcterms:modified xsi:type="dcterms:W3CDTF">2017-03-03T03:51:42Z</dcterms:modified>
</cp:coreProperties>
</file>